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70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91" r:id="rId12"/>
    <p:sldId id="277" r:id="rId13"/>
    <p:sldId id="278" r:id="rId14"/>
    <p:sldId id="279" r:id="rId15"/>
    <p:sldId id="280" r:id="rId16"/>
    <p:sldId id="281" r:id="rId17"/>
    <p:sldId id="282" r:id="rId18"/>
    <p:sldId id="29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4" r:id="rId28"/>
    <p:sldId id="293" r:id="rId29"/>
    <p:sldId id="295" r:id="rId3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28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-114" y="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F3794E-9148-41D1-989D-02017B5D0C89}" type="datetimeFigureOut">
              <a:rPr lang="fa-IR" smtClean="0"/>
              <a:pPr/>
              <a:t>27/03/1444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485AF8-9039-45F9-9DA0-74E26CD3790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3177030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fa-IR" sz="7200" dirty="0" smtClean="0">
                <a:cs typeface="B Nazanin" pitchFamily="2" charset="-78"/>
              </a:rPr>
              <a:t>سرطان</a:t>
            </a:r>
            <a:br>
              <a:rPr lang="fa-IR" sz="7200" dirty="0" smtClean="0">
                <a:cs typeface="B Nazanin" pitchFamily="2" charset="-78"/>
              </a:rPr>
            </a:br>
            <a:endParaRPr lang="fa-IR" sz="2000" dirty="0">
              <a:cs typeface="B Nazanin" pitchFamily="2" charset="-78"/>
            </a:endParaRPr>
          </a:p>
        </p:txBody>
      </p:sp>
      <p:pic>
        <p:nvPicPr>
          <p:cNvPr id="1026" name="Picture 2" descr="C:\Users\yaser\Desktop\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57166"/>
            <a:ext cx="6500858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70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2511" cy="1086036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7-عوامل دیگر:برخی افزودنیهای خوراکی،رنگها و حشره کش ها،برخی ویروسها(زگیل تناسلی و تبخال تناسلی) و ابتلا به برخی عفونتها (ایدز و هپاتیت)</a:t>
            </a:r>
            <a:endParaRPr lang="en-US" sz="1600" dirty="0"/>
          </a:p>
        </p:txBody>
      </p:sp>
      <p:pic>
        <p:nvPicPr>
          <p:cNvPr id="3074" name="Picture 2" descr="C:\Users\yaser\Desktop\خوردن-پاستیل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6929486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en-US" sz="2400" dirty="0" smtClean="0"/>
              <a:t> </a:t>
            </a: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57290" y="2428868"/>
            <a:ext cx="6400800" cy="347472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نکته: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 5میلیون سیگاری داریم که سالانه 11 هزار </a:t>
            </a:r>
          </a:p>
          <a:p>
            <a:pPr>
              <a:buNone/>
            </a:pPr>
            <a:r>
              <a:rPr lang="fa-IR" dirty="0" smtClean="0"/>
              <a:t>      نفر از آنان فوت میکنند.</a:t>
            </a:r>
            <a:endParaRPr lang="en-US" dirty="0"/>
          </a:p>
        </p:txBody>
      </p:sp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</a:rPr>
              <a:t>مقابله با عوامل خطرساز: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14348" y="1785926"/>
            <a:ext cx="7786742" cy="44034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1-ترک سیگار و الکل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2-استفاده از کرمهای ضد آفتاب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3-تغذیه سالم(غذاهای کم چرب،میوه و سبزیجات)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4-ورزش منظم و تناسب اندام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5-واکسیناسیون(واکسن هپاتیت و گارداسیل)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6512511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r>
              <a:rPr lang="fa-IR" sz="1800" dirty="0" smtClean="0"/>
              <a:t/>
            </a:r>
            <a:br>
              <a:rPr lang="fa-IR" sz="1800" dirty="0" smtClean="0"/>
            </a:br>
            <a:r>
              <a:rPr lang="fa-IR" sz="1800" dirty="0" smtClean="0">
                <a:solidFill>
                  <a:srgbClr val="FF0000"/>
                </a:solidFill>
              </a:rPr>
              <a:t>نکته:</a:t>
            </a:r>
            <a:r>
              <a:rPr lang="fa-IR" sz="1800" dirty="0" smtClean="0">
                <a:solidFill>
                  <a:srgbClr val="FFC000"/>
                </a:solidFill>
              </a:rPr>
              <a:t>نگذاریم عفونت ها سرطان شوند.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28728" y="2428868"/>
            <a:ext cx="6400800" cy="347472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برخی از عفونتها با واکسیناسیون قابل پیشگیری</a:t>
            </a:r>
          </a:p>
          <a:p>
            <a:pPr>
              <a:buNone/>
            </a:pPr>
            <a:r>
              <a:rPr lang="fa-IR" dirty="0" smtClean="0"/>
              <a:t>هستند اما برخی عفونتها واکسنی ندارند . بهترین </a:t>
            </a:r>
          </a:p>
          <a:p>
            <a:pPr>
              <a:buNone/>
            </a:pPr>
            <a:r>
              <a:rPr lang="fa-IR" dirty="0" smtClean="0"/>
              <a:t>راهکار توجه به علایم اولیه آنها و درمان در همان </a:t>
            </a:r>
          </a:p>
          <a:p>
            <a:pPr>
              <a:buNone/>
            </a:pPr>
            <a:r>
              <a:rPr lang="fa-IR" dirty="0" smtClean="0"/>
              <a:t>مراحل نخستین است.وگرنه ممکن است پیشرفت کنند و زمینه ساز ابتلای ما به سرطان شونند.</a:t>
            </a:r>
          </a:p>
          <a:p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6512511" cy="2357454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fa-IR" sz="1600" dirty="0" smtClean="0"/>
              <a:t>     </a:t>
            </a:r>
            <a:br>
              <a:rPr lang="fa-IR" sz="1600" dirty="0" smtClean="0"/>
            </a:br>
            <a:r>
              <a:rPr lang="fa-IR" sz="1600" dirty="0" smtClean="0">
                <a:solidFill>
                  <a:schemeClr val="accent6"/>
                </a:solidFill>
              </a:rPr>
              <a:t>برخی از  رایجترین عفونتهایی که  بهتر است در همان مراحل اولیه درمان شوند:</a:t>
            </a:r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>1-عفونتهای زنانه: این عفونتها باید خیلی سریع درمان شوند و همچنین انجام آزمایشات رایج در این زمینه توصیه میگردد.</a:t>
            </a:r>
            <a:br>
              <a:rPr lang="fa-IR" sz="1600" dirty="0" smtClean="0"/>
            </a:br>
            <a:r>
              <a:rPr lang="fa-IR" sz="1600" dirty="0" smtClean="0"/>
              <a:t>(مانند:انجام پاپ اسمیر هر 6 ماه یکبار)</a:t>
            </a:r>
            <a:br>
              <a:rPr lang="fa-IR" sz="1600" dirty="0" smtClean="0"/>
            </a:br>
            <a:endParaRPr lang="en-US" sz="1600" dirty="0"/>
          </a:p>
        </p:txBody>
      </p:sp>
      <p:pic>
        <p:nvPicPr>
          <p:cNvPr id="1026" name="Picture 2" descr="C:\Users\yaser\Desktop\images (1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496"/>
            <a:ext cx="7715303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512511" cy="1428760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fa-IR" sz="1600" dirty="0" smtClean="0"/>
              <a:t>    </a:t>
            </a:r>
            <a:br>
              <a:rPr lang="fa-IR" sz="1600" dirty="0" smtClean="0"/>
            </a:br>
            <a:r>
              <a:rPr lang="fa-IR" sz="1600" dirty="0" smtClean="0"/>
              <a:t> 2-عفونتهای حفره دهان:این عفونتها میتوانند زمینه را برای ایجاد  سرطانهای حفره دهان فراهم کنند و بهمین دلیل است که رعایت بهداشت دهان و دندان مورد تاکید پزشکان است.</a:t>
            </a:r>
            <a:endParaRPr lang="en-US" sz="1600" dirty="0"/>
          </a:p>
        </p:txBody>
      </p:sp>
      <p:pic>
        <p:nvPicPr>
          <p:cNvPr id="2051" name="Picture 3" descr="C:\Users\yaser\Desktop\images (2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9" y="2071678"/>
            <a:ext cx="6429420" cy="38576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6512511" cy="1143000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fa-IR" sz="1600" dirty="0" smtClean="0"/>
              <a:t>  3-عفونتهای گوارشی:میکروب هلیکوباکتر را حتمن میشناسید،این   میکروب هم اگر زود بدادش نرسید و درمانش نکنید میتواند باعث ابتلا به لنفوم شود</a:t>
            </a:r>
            <a:endParaRPr lang="en-US" sz="1600" dirty="0"/>
          </a:p>
        </p:txBody>
      </p:sp>
      <p:pic>
        <p:nvPicPr>
          <p:cNvPr id="3074" name="Picture 2" descr="C:\Users\yaser\Desktop\192784_27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00240"/>
            <a:ext cx="6500858" cy="3799691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6512511" cy="1143000"/>
          </a:xfrm>
          <a:solidFill>
            <a:schemeClr val="bg2"/>
          </a:solidFill>
        </p:spPr>
        <p:txBody>
          <a:bodyPr/>
          <a:lstStyle/>
          <a:p>
            <a:pPr algn="ctr">
              <a:buNone/>
            </a:pPr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>4-عفونتهای ادراری:عفونت مثانه یکی از عفونتهای ادراری است     که اگر زیاد تکرار شود و درمان موثری نگیرد زمینه ابتلا به سرطان مثانه را فراهم میکند.</a:t>
            </a:r>
            <a:endParaRPr lang="en-US" sz="1600" dirty="0"/>
          </a:p>
        </p:txBody>
      </p:sp>
      <p:pic>
        <p:nvPicPr>
          <p:cNvPr id="4098" name="Picture 2" descr="C:\Users\yaser\Desktop\urinary-disease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5" y="1785926"/>
            <a:ext cx="6500858" cy="428628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57290" y="1571612"/>
            <a:ext cx="6400800" cy="3617596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</a:rPr>
              <a:t>   نکته: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    با تشخیص زودرس سرطان،احتمال درمان</a:t>
            </a:r>
          </a:p>
          <a:p>
            <a:pPr>
              <a:buNone/>
            </a:pPr>
            <a:r>
              <a:rPr lang="fa-IR" dirty="0" smtClean="0"/>
              <a:t>         آن را افزایش دهیم.</a:t>
            </a:r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ransition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285860"/>
            <a:ext cx="6512511" cy="1143000"/>
          </a:xfrm>
          <a:solidFill>
            <a:schemeClr val="accent3"/>
          </a:solidFill>
        </p:spPr>
        <p:txBody>
          <a:bodyPr/>
          <a:lstStyle/>
          <a:p>
            <a:pPr>
              <a:buNone/>
            </a:pPr>
            <a:r>
              <a:rPr lang="fa-IR" sz="2400" dirty="0" smtClean="0"/>
              <a:t>        </a:t>
            </a:r>
            <a:br>
              <a:rPr lang="fa-IR" sz="2400" dirty="0" smtClean="0"/>
            </a:br>
            <a:r>
              <a:rPr lang="fa-IR" sz="2400" dirty="0" smtClean="0"/>
              <a:t>     علایم هشدار دهنده را بشناسیم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5786" y="2786058"/>
            <a:ext cx="7429552" cy="28575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endParaRPr lang="fa-IR" dirty="0" smtClean="0"/>
          </a:p>
          <a:p>
            <a:pPr algn="just">
              <a:buNone/>
            </a:pPr>
            <a:r>
              <a:rPr lang="fa-IR" dirty="0" smtClean="0"/>
              <a:t>  انجمن سرطان آمریکا 7 علامت هشدار دهنده برای سرطان    معرفی کرده است که البته وجود هر کدام از این    علایم به معنای ابتلای قطعی به سرطان نیست ولی بهتر است آنها را جدی بگیریم و پیگیری کنیم تا به این ترتیب احتمال ابتلا به سرطان را کاهش دهیم. </a:t>
            </a:r>
          </a:p>
          <a:p>
            <a:pPr algn="just">
              <a:buNone/>
            </a:pPr>
            <a:r>
              <a:rPr lang="fa-IR" dirty="0" smtClean="0"/>
              <a:t>                                                                        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28596" y="714356"/>
            <a:ext cx="8429684" cy="5361776"/>
          </a:xfr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lvl="8"/>
            <a:endParaRPr lang="fa-IR" sz="2000" b="1" dirty="0" smtClean="0">
              <a:cs typeface="B Nazanin" pitchFamily="2" charset="-78"/>
            </a:endParaRPr>
          </a:p>
          <a:p>
            <a:pPr lvl="8"/>
            <a:r>
              <a:rPr lang="fa-IR" sz="5700" b="1" dirty="0" smtClean="0">
                <a:solidFill>
                  <a:srgbClr val="FF0000"/>
                </a:solidFill>
                <a:cs typeface="B Nazanin" pitchFamily="2" charset="-78"/>
              </a:rPr>
              <a:t>سرطان و اهمیت آن</a:t>
            </a:r>
          </a:p>
          <a:p>
            <a:pPr lvl="8"/>
            <a:endParaRPr lang="fa-IR" sz="3200" b="1" dirty="0" smtClean="0">
              <a:cs typeface="B Nazanin" pitchFamily="2" charset="-78"/>
            </a:endParaRPr>
          </a:p>
          <a:p>
            <a:pPr lvl="8"/>
            <a:endParaRPr lang="fa-IR" sz="3200" b="1" dirty="0" smtClean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سرطان از نظر واژه فارسی بمعنای چنگار یا خرچنگ است  و از منظر دانش پزشکی بمعنای تقسیم نامتقارن سلولهای بدن</a:t>
            </a:r>
          </a:p>
          <a:p>
            <a:pPr lvl="8"/>
            <a:r>
              <a:rPr lang="fa-IR" sz="3200" b="1" dirty="0" smtClean="0">
                <a:cs typeface="B Nazanin" pitchFamily="2" charset="-78"/>
              </a:rPr>
              <a:t>در حال حاضر بیش از 25 میلیون نفر در دنیا با سرطان زندگی میکنند</a:t>
            </a:r>
          </a:p>
          <a:p>
            <a:pPr lvl="8"/>
            <a:r>
              <a:rPr lang="fa-IR" sz="3200" b="1" dirty="0" smtClean="0">
                <a:cs typeface="B Nazanin" pitchFamily="2" charset="-78"/>
              </a:rPr>
              <a:t>در کشور ما سالانه بیش از 30000 نفر بر اثر سرطان جان خود را از دست میدهند</a:t>
            </a:r>
            <a:endParaRPr lang="fa-IR" sz="3200" b="1" dirty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سالانه بیش از 70000 مورد جدید از سرطان در کشور بروز میکند</a:t>
            </a:r>
            <a:endParaRPr lang="fa-IR" sz="3200" b="1" dirty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با افزایش امید به زندگی و جمعیت سالمندان در کشور, انتظار میرود موارد بروز سرطان در دو دهه آینده به میزان دو برابر افزایش یابد</a:t>
            </a:r>
            <a:endParaRPr lang="fa-IR" sz="3200" b="1" dirty="0">
              <a:cs typeface="B Nazanin" pitchFamily="2" charset="-78"/>
            </a:endParaRPr>
          </a:p>
          <a:p>
            <a:pPr lvl="8"/>
            <a:r>
              <a:rPr lang="fa-IR" sz="3200" b="1" dirty="0" smtClean="0">
                <a:cs typeface="B Nazanin" pitchFamily="2" charset="-78"/>
              </a:rPr>
              <a:t>سرطان پس از سوانح و حوادث و بیماریهای قلبی عروقی سومین عامل مرگ و میر در کشور است</a:t>
            </a:r>
          </a:p>
          <a:p>
            <a:endParaRPr lang="fa-IR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7300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214422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>                         </a:t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تغییر در تن صدا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3000372"/>
            <a:ext cx="6400800" cy="2000264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fa-IR" dirty="0" smtClean="0"/>
              <a:t> گرفتگی صدای شما ممکن است ناشی از التهاب </a:t>
            </a:r>
          </a:p>
          <a:p>
            <a:pPr algn="ctr">
              <a:buNone/>
            </a:pPr>
            <a:r>
              <a:rPr lang="fa-IR" dirty="0" smtClean="0"/>
              <a:t>حنجره،آلودگی هوا،فریاد کشیدن و یا استعمال </a:t>
            </a:r>
          </a:p>
          <a:p>
            <a:pPr algn="ctr">
              <a:buNone/>
            </a:pPr>
            <a:r>
              <a:rPr lang="fa-IR" dirty="0" smtClean="0"/>
              <a:t>دخانیات باشد ولی اگر این گرفتگی صدا بیشتر از سه </a:t>
            </a:r>
          </a:p>
          <a:p>
            <a:pPr algn="ctr">
              <a:buNone/>
            </a:pPr>
            <a:r>
              <a:rPr lang="fa-IR" dirty="0" smtClean="0"/>
              <a:t>هفته طول بکشد بهتر است آن را پیگیری کنید.</a:t>
            </a:r>
            <a:endParaRPr 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071546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تغییر در اجابت مزاج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2928934"/>
            <a:ext cx="7000924" cy="1500198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       این علامت مخصوصا اگر با دفع خون همراه باشد</a:t>
            </a:r>
          </a:p>
          <a:p>
            <a:pPr>
              <a:buNone/>
            </a:pPr>
            <a:r>
              <a:rPr lang="fa-IR" dirty="0" smtClean="0"/>
              <a:t>       میتواند نشان دهنده بروز التهاب و عفونت در دستگاه         </a:t>
            </a:r>
          </a:p>
          <a:p>
            <a:pPr>
              <a:buNone/>
            </a:pPr>
            <a:r>
              <a:rPr lang="fa-IR" dirty="0" smtClean="0"/>
              <a:t>                            گوارشی باشد.</a:t>
            </a:r>
            <a:endParaRPr lang="en-US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071546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تغییر در پوست و مخاط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00166" y="3214686"/>
            <a:ext cx="6400800" cy="2071702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بریدیگی های و زخم های روی پوست معمولا ظرف 24 ساعت بهبود نسبی پیدا میکنند اما اگر این اتفاق نیفتد زخم پوستی نیازمند پیگیری خواهد بود.ضمنا هرگونه تغییر در رنگ،اندازه،شکل و حاشیه های زخم را نیز باید به پزشک اطلاع داد. 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     تغییر در ادرار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2714620"/>
            <a:ext cx="6400800" cy="1143008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خون در ادرار و تغییر در رنگ و تواتر ادرار را نیز باید جدی گرفت.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142984"/>
            <a:ext cx="6512511" cy="1157474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>                       </a:t>
            </a: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تغییر در قاعدگی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3000372"/>
            <a:ext cx="6400800" cy="1928826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سیکل قاعدگی روند مشخصی دارد که اگر این روند مختل شود یا خون ریزی و لکه بینی غیر طبیعی در طول این سیکل مشاهده شود باید آن را یک علامت هشدار دهنده تلقی کرد.</a:t>
            </a: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28586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>                   </a:t>
            </a: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تغییر در بلع و هضم غذا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3357562"/>
            <a:ext cx="6400800" cy="142876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  اگر نمیتوانید غذایتان را به آسانی ببلعید یا در هضم آن دچار مشکل شده اید بهتر است با پزشک در میان بگذارید تا در مراحل اولیه به مشکلتان رسیدگی شود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28586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> </a:t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توده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1538" y="3000372"/>
            <a:ext cx="6400800" cy="1714512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fa-IR" dirty="0" smtClean="0"/>
              <a:t>   مشاهده و لمس هرگونه توده یا ضخیم شدگی غیر طبیعی پوست در ناحیه سر و گردن وسایر نواحی بدن را باید غیر طبیعی تلقی کرد و برای حصول اطمینان به پزشک مراجعه کرد.</a:t>
            </a: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2357430"/>
            <a:ext cx="6400800" cy="347472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</a:rPr>
              <a:t>       نکته: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</a:rPr>
              <a:t>             سرطان قابل پیشگیری و درمان است</a:t>
            </a:r>
          </a:p>
          <a:p>
            <a:pPr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با خود مراقبتی و امید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6512511" cy="1000132"/>
          </a:xfrm>
        </p:spPr>
        <p:txBody>
          <a:bodyPr/>
          <a:lstStyle/>
          <a:p>
            <a:pPr>
              <a:buNone/>
            </a:pP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رایجترین آزمایشاتی که میتوانند به تشخیص زودرس سرطان منجر شوند: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4414" y="1571612"/>
            <a:ext cx="6400800" cy="500066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fa-IR" dirty="0" smtClean="0"/>
              <a:t> 1.آزمایش سالیانه خون مخفی در مدفوع،از 50 سالگی به بعد</a:t>
            </a:r>
          </a:p>
          <a:p>
            <a:pPr>
              <a:buNone/>
            </a:pPr>
            <a:r>
              <a:rPr lang="fa-IR" dirty="0" smtClean="0"/>
              <a:t> 2.بررسی آندوسکوپیک انتهای روده بزرگ،از 50 سالگی به بعد،هر 5 سال یکبار</a:t>
            </a:r>
          </a:p>
          <a:p>
            <a:pPr>
              <a:buNone/>
            </a:pPr>
            <a:r>
              <a:rPr lang="fa-IR" dirty="0" smtClean="0"/>
              <a:t> 3.انجام سالیانه مامو گرافی در زنان،از 40 سالگی </a:t>
            </a:r>
          </a:p>
          <a:p>
            <a:pPr>
              <a:buNone/>
            </a:pPr>
            <a:r>
              <a:rPr lang="fa-IR" dirty="0" smtClean="0"/>
              <a:t> به بعد</a:t>
            </a:r>
          </a:p>
          <a:p>
            <a:pPr>
              <a:buNone/>
            </a:pPr>
            <a:r>
              <a:rPr lang="fa-IR" dirty="0" smtClean="0"/>
              <a:t> 4.انجام سالانه مامو گرافی در زنانی که سابقه خانوادگی سرطان پستان دارند،از 25 سالگی </a:t>
            </a:r>
          </a:p>
          <a:p>
            <a:pPr>
              <a:buNone/>
            </a:pPr>
            <a:r>
              <a:rPr lang="fa-IR" dirty="0" smtClean="0"/>
              <a:t> 5.انجام ماهانه معاینه پستانها توسط خود خانمها از 20 سالگی به بعد</a:t>
            </a:r>
          </a:p>
          <a:p>
            <a:pPr>
              <a:buNone/>
            </a:pPr>
            <a:r>
              <a:rPr lang="fa-IR" dirty="0" smtClean="0"/>
              <a:t> 6.انجام معاینه پستان ها توسط پزسک،از 20 سالگی </a:t>
            </a:r>
          </a:p>
          <a:p>
            <a:pPr>
              <a:buNone/>
            </a:pPr>
            <a:r>
              <a:rPr lang="fa-IR" dirty="0" smtClean="0"/>
              <a:t> به بعد،هر 3سال یکبار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hecke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7624" y="2348880"/>
            <a:ext cx="6400800" cy="3474720"/>
          </a:xfrm>
        </p:spPr>
        <p:txBody>
          <a:bodyPr/>
          <a:lstStyle/>
          <a:p>
            <a:pPr marL="45720" indent="0" algn="ctr">
              <a:buNone/>
            </a:pPr>
            <a:r>
              <a:rPr lang="fa-IR" dirty="0" smtClean="0"/>
              <a:t>با تشکر از توجه شما</a:t>
            </a:r>
          </a:p>
          <a:p>
            <a:pPr marL="45720" indent="0" algn="ctr">
              <a:buNone/>
            </a:pPr>
            <a:r>
              <a:rPr lang="fa-IR" dirty="0" smtClean="0"/>
              <a:t>یاسر شیرزاد </a:t>
            </a:r>
          </a:p>
          <a:p>
            <a:pPr marL="45720" indent="0" algn="ctr">
              <a:buNone/>
            </a:pPr>
            <a:r>
              <a:rPr lang="fa-IR" dirty="0" smtClean="0"/>
              <a:t>مسئول پیشگیری و مبارزه با بیماریها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30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72560" cy="2500330"/>
          </a:xfrm>
        </p:spPr>
        <p:txBody>
          <a:bodyPr/>
          <a:lstStyle/>
          <a:p>
            <a:r>
              <a:rPr lang="fa-IR" sz="4000" dirty="0" smtClean="0"/>
              <a:t>هشدار در باره سرطان</a:t>
            </a:r>
            <a:br>
              <a:rPr lang="fa-IR" sz="4000" dirty="0" smtClean="0"/>
            </a:br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fa-IR" sz="2000" dirty="0" smtClean="0">
                <a:solidFill>
                  <a:srgbClr val="FF0000"/>
                </a:solidFill>
              </a:rPr>
              <a:t>آمار و ارقام انقدر نگران کننده است که برخی از کارشناسان از وقوع &lt;سونامی سرطان&gt;در سالهای آتی هشدار داده اند.</a:t>
            </a:r>
            <a:r>
              <a:rPr lang="fa-IR" sz="4000" dirty="0" smtClean="0">
                <a:solidFill>
                  <a:srgbClr val="FF0000"/>
                </a:solidFill>
              </a:rPr>
              <a:t/>
            </a:r>
            <a:br>
              <a:rPr lang="fa-IR" sz="4000" dirty="0" smtClean="0">
                <a:solidFill>
                  <a:srgbClr val="FF0000"/>
                </a:solidFill>
              </a:rPr>
            </a:br>
            <a:endParaRPr lang="en-US" sz="4000" dirty="0"/>
          </a:p>
        </p:txBody>
      </p:sp>
      <p:pic>
        <p:nvPicPr>
          <p:cNvPr id="2051" name="Picture 3" descr="C:\Users\yaser\Desktop\63528915248649251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14625"/>
            <a:ext cx="6357982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14291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/>
            <a:r>
              <a:rPr lang="fa-IR" sz="3600" b="1" dirty="0">
                <a:solidFill>
                  <a:srgbClr val="FF0000"/>
                </a:solidFill>
                <a:cs typeface="B Nazanin" pitchFamily="2" charset="-78"/>
              </a:rPr>
              <a:t>عوامل </a:t>
            </a:r>
            <a:r>
              <a:rPr lang="fa-IR" sz="3600" b="1" dirty="0" smtClean="0">
                <a:solidFill>
                  <a:srgbClr val="FF0000"/>
                </a:solidFill>
                <a:cs typeface="B Nazanin" pitchFamily="2" charset="-78"/>
              </a:rPr>
              <a:t>موثردر بروز سرطانها</a:t>
            </a:r>
          </a:p>
          <a:p>
            <a:pPr marL="109728" indent="0" algn="just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 marL="109728" indent="0" algn="just">
              <a:buNone/>
            </a:pPr>
            <a:r>
              <a:rPr lang="fa-IR" sz="2400" b="1" dirty="0" smtClean="0">
                <a:cs typeface="B Nazanin" pitchFamily="2" charset="-78"/>
              </a:rPr>
              <a:t>بجز ژنتیک،سابقه خانوادگی و افزایش سن سایر عوامل خطر ساز شامل:</a:t>
            </a:r>
          </a:p>
          <a:p>
            <a:pPr marL="109728" indent="0" algn="just">
              <a:buNone/>
            </a:pPr>
            <a:endParaRPr lang="fa-IR" sz="2000" b="1" dirty="0" smtClean="0">
              <a:cs typeface="B Nazanin" pitchFamily="2" charset="-78"/>
            </a:endParaRPr>
          </a:p>
          <a:p>
            <a:pPr marL="109728" indent="0" algn="just">
              <a:buNone/>
            </a:pPr>
            <a:r>
              <a:rPr lang="fa-IR" sz="2000" b="1" dirty="0" smtClean="0">
                <a:cs typeface="B Nazanin" pitchFamily="2" charset="-78"/>
              </a:rPr>
              <a:t>1-سیگار:استعمال دخانیات مهمترین عامل سرطان ریه میباشد.همچنین دلیل اصلی ابتلا به سرطانهای حفره دهان،حلق،حنجره،مری و مثانه است و زمینه را برای ابتلا به برخی از سرطانهای خون نیز فراهم میکند</a:t>
            </a:r>
            <a:endParaRPr lang="fa-IR" sz="36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5"/>
            <a:endParaRPr lang="fa-IR" sz="36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5"/>
            <a:endParaRPr lang="fa-IR" sz="36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5"/>
            <a:endParaRPr lang="fa-IR" sz="3600" b="1" dirty="0">
              <a:cs typeface="B Nazanin" pitchFamily="2" charset="-78"/>
            </a:endParaRPr>
          </a:p>
        </p:txBody>
      </p:sp>
      <p:pic>
        <p:nvPicPr>
          <p:cNvPr id="3074" name="Picture 2" descr="C:\Users\yaser\Desktop\images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714620"/>
            <a:ext cx="7000923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230745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6512511" cy="1143000"/>
          </a:xfrm>
        </p:spPr>
        <p:txBody>
          <a:bodyPr/>
          <a:lstStyle/>
          <a:p>
            <a:pPr algn="just"/>
            <a:r>
              <a:rPr lang="fa-IR" sz="1600" dirty="0" smtClean="0"/>
              <a:t>2-الکل:مصرف الکل احتمال ابتلا به سرطانهای حفره دهان،حلق،حنجره،مری،کبد،پستان و روده بزرگ را افزایش میدهد</a:t>
            </a:r>
            <a:r>
              <a:rPr lang="fa-IR" sz="2400" dirty="0" smtClean="0"/>
              <a:t>.</a:t>
            </a:r>
            <a:endParaRPr lang="en-US" sz="2400" dirty="0"/>
          </a:p>
        </p:txBody>
      </p:sp>
      <p:pic>
        <p:nvPicPr>
          <p:cNvPr id="4098" name="Picture 2" descr="C:\Users\yaser\Desktop\75437443779656891318.pn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7500990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3-اشعه فرابنفش خورشید:سرطان پوست شایعترین سرطان دنیاست.قرار گرفتن بیش از حد در معرض نور  خورشید و استفاده از دستگاههای برنزه کننده احتمال ابتلا به انواع سرطانهای پوست را افزایش میدهد.</a:t>
            </a:r>
            <a:endParaRPr lang="en-US" sz="1600" dirty="0"/>
          </a:p>
        </p:txBody>
      </p:sp>
      <p:pic>
        <p:nvPicPr>
          <p:cNvPr id="5122" name="Picture 2" descr="C:\Users\yaser\Desktop\tasvirezendegi.ir40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51794"/>
            <a:ext cx="7286676" cy="442041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2511" cy="1143000"/>
          </a:xfrm>
        </p:spPr>
        <p:txBody>
          <a:bodyPr/>
          <a:lstStyle/>
          <a:p>
            <a:pPr algn="just">
              <a:buNone/>
            </a:pPr>
            <a:r>
              <a:rPr lang="fa-IR" sz="1600" dirty="0" smtClean="0"/>
              <a:t>4-رژیم پر چرب: منجر به افزایش وزن و چاقی میشود و با سرطانهای پروستات،روده بزرگ،راست روده،لوزالمعده،تخمدان و رحم مرتبط است.</a:t>
            </a:r>
            <a:endParaRPr lang="en-US" sz="1600" dirty="0"/>
          </a:p>
        </p:txBody>
      </p:sp>
      <p:pic>
        <p:nvPicPr>
          <p:cNvPr id="6146" name="Picture 2" descr="C:\Users\yaser\Desktop\پرخوری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7429552" cy="433229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5-تغذیه ناسالم:علاوه بر مصرف غذاهای پر چرب استفاده از غذاهای دودزده ،نمک سود و کنسرو شده میتواند ابتلا به سرطانهای گوارشی را افزایش دهد.</a:t>
            </a:r>
            <a:endParaRPr lang="en-US" sz="1600" dirty="0"/>
          </a:p>
        </p:txBody>
      </p:sp>
      <p:pic>
        <p:nvPicPr>
          <p:cNvPr id="1026" name="Picture 2" descr="C:\Users\yaser\Desktop\3783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5" y="2214563"/>
            <a:ext cx="6929486" cy="3475037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fa-IR" sz="1600" dirty="0" smtClean="0"/>
              <a:t>6-کم تحرکی:پشت میز نشینی،گذراندن ساعات متوالی پای تلویزیون یا پشت رایانه و استفاده از اتومبیل شخصی حتی برای مقاصد نزدیک از مصادیق بارز کم تحرکی در روزگار ماست که میتواند برایمان گران تمام شود.</a:t>
            </a:r>
            <a:endParaRPr lang="en-US" sz="1600" dirty="0"/>
          </a:p>
        </p:txBody>
      </p:sp>
      <p:pic>
        <p:nvPicPr>
          <p:cNvPr id="2050" name="Picture 2" descr="C:\Users\yaser\Desktop\930321-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6929486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641</TotalTime>
  <Words>827</Words>
  <Application>Microsoft Office PowerPoint</Application>
  <PresentationFormat>On-screen Show (4:3)</PresentationFormat>
  <Paragraphs>96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B Nazanin</vt:lpstr>
      <vt:lpstr>Georgia</vt:lpstr>
      <vt:lpstr>Tahoma</vt:lpstr>
      <vt:lpstr>Trebuchet MS</vt:lpstr>
      <vt:lpstr>Slipstream</vt:lpstr>
      <vt:lpstr>سرطان </vt:lpstr>
      <vt:lpstr>PowerPoint Presentation</vt:lpstr>
      <vt:lpstr>هشدار در باره سرطان  آمار و ارقام انقدر نگران کننده است که برخی از کارشناسان از وقوع &lt;سونامی سرطان&gt;در سالهای آتی هشدار داده اند. </vt:lpstr>
      <vt:lpstr>PowerPoint Presentation</vt:lpstr>
      <vt:lpstr>2-الکل:مصرف الکل احتمال ابتلا به سرطانهای حفره دهان،حلق،حنجره،مری،کبد،پستان و روده بزرگ را افزایش میدهد.</vt:lpstr>
      <vt:lpstr>3-اشعه فرابنفش خورشید:سرطان پوست شایعترین سرطان دنیاست.قرار گرفتن بیش از حد در معرض نور  خورشید و استفاده از دستگاههای برنزه کننده احتمال ابتلا به انواع سرطانهای پوست را افزایش میدهد.</vt:lpstr>
      <vt:lpstr>4-رژیم پر چرب: منجر به افزایش وزن و چاقی میشود و با سرطانهای پروستات،روده بزرگ،راست روده،لوزالمعده،تخمدان و رحم مرتبط است.</vt:lpstr>
      <vt:lpstr>5-تغذیه ناسالم:علاوه بر مصرف غذاهای پر چرب استفاده از غذاهای دودزده ،نمک سود و کنسرو شده میتواند ابتلا به سرطانهای گوارشی را افزایش دهد.</vt:lpstr>
      <vt:lpstr>6-کم تحرکی:پشت میز نشینی،گذراندن ساعات متوالی پای تلویزیون یا پشت رایانه و استفاده از اتومبیل شخصی حتی برای مقاصد نزدیک از مصادیق بارز کم تحرکی در روزگار ماست که میتواند برایمان گران تمام شود.</vt:lpstr>
      <vt:lpstr>7-عوامل دیگر:برخی افزودنیهای خوراکی،رنگها و حشره کش ها،برخی ویروسها(زگیل تناسلی و تبخال تناسلی) و ابتلا به برخی عفونتها (ایدز و هپاتیت)</vt:lpstr>
      <vt:lpstr>    </vt:lpstr>
      <vt:lpstr>مقابله با عوامل خطرساز:</vt:lpstr>
      <vt:lpstr> نکته:نگذاریم عفونت ها سرطان شوند.</vt:lpstr>
      <vt:lpstr>      برخی از  رایجترین عفونتهایی که  بهتر است در همان مراحل اولیه درمان شوند:  1-عفونتهای زنانه: این عفونتها باید خیلی سریع درمان شوند و همچنین انجام آزمایشات رایج در این زمینه توصیه میگردد. (مانند:انجام پاپ اسمیر هر 6 ماه یکبار) </vt:lpstr>
      <vt:lpstr>      2-عفونتهای حفره دهان:این عفونتها میتوانند زمینه را برای ایجاد  سرطانهای حفره دهان فراهم کنند و بهمین دلیل است که رعایت بهداشت دهان و دندان مورد تاکید پزشکان است.</vt:lpstr>
      <vt:lpstr>  3-عفونتهای گوارشی:میکروب هلیکوباکتر را حتمن میشناسید،این   میکروب هم اگر زود بدادش نرسید و درمانش نکنید میتواند باعث ابتلا به لنفوم شود</vt:lpstr>
      <vt:lpstr> 4-عفونتهای ادراری:عفونت مثانه یکی از عفونتهای ادراری است     که اگر زیاد تکرار شود و درمان موثری نگیرد زمینه ابتلا به سرطان مثانه را فراهم میکند.</vt:lpstr>
      <vt:lpstr>PowerPoint Presentation</vt:lpstr>
      <vt:lpstr>              علایم هشدار دهنده را بشناسیم</vt:lpstr>
      <vt:lpstr>                                                 تغییر در تن صدا</vt:lpstr>
      <vt:lpstr>                     تغییر در اجابت مزاج</vt:lpstr>
      <vt:lpstr>                 تغییر در پوست و مخاط</vt:lpstr>
      <vt:lpstr>                             تغییر در ادرار</vt:lpstr>
      <vt:lpstr>                        تغییر در قاعدگی</vt:lpstr>
      <vt:lpstr>                    تغییر در بلع و هضم غذا</vt:lpstr>
      <vt:lpstr>                                    توده</vt:lpstr>
      <vt:lpstr>PowerPoint Presentation</vt:lpstr>
      <vt:lpstr> رایجترین آزمایشاتی که میتوانند به تشخیص زودرس سرطان منجر شوند:</vt:lpstr>
      <vt:lpstr>PowerPoint Presentation</vt:lpstr>
    </vt:vector>
  </TitlesOfParts>
  <Company>Novin Pendar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تغذیه و بیماری های قلبی عروقی</dc:title>
  <dc:creator>Novin Pendar</dc:creator>
  <cp:lastModifiedBy>user</cp:lastModifiedBy>
  <cp:revision>77</cp:revision>
  <dcterms:created xsi:type="dcterms:W3CDTF">2012-11-27T09:50:38Z</dcterms:created>
  <dcterms:modified xsi:type="dcterms:W3CDTF">2022-10-22T08:29:46Z</dcterms:modified>
</cp:coreProperties>
</file>